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Arimo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53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0" Type="http://schemas.openxmlformats.org/officeDocument/2006/relationships/hyperlink" Target="https://learning-agreement.eu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disiliskilerkoord.firat.edu.tr/subdomain_files/disiliskilerkoord.firat.edu.tr/files/211/ISCED-Fields-of-Education-and-Training-.pdf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8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1.png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8.svg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1.png"/><Relationship Id="rId7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28.sv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6.sv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62873" y="781891"/>
            <a:ext cx="13562255" cy="8476409"/>
          </a:xfrm>
          <a:custGeom>
            <a:avLst/>
            <a:gdLst/>
            <a:ahLst/>
            <a:cxnLst/>
            <a:rect l="l" t="t" r="r" b="b"/>
            <a:pathLst>
              <a:path w="13562255" h="8476409">
                <a:moveTo>
                  <a:pt x="0" y="0"/>
                </a:moveTo>
                <a:lnTo>
                  <a:pt x="13562254" y="0"/>
                </a:lnTo>
                <a:lnTo>
                  <a:pt x="13562254" y="8476409"/>
                </a:lnTo>
                <a:lnTo>
                  <a:pt x="0" y="84764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91201" y="2860553"/>
            <a:ext cx="5355980" cy="2956501"/>
          </a:xfrm>
          <a:custGeom>
            <a:avLst/>
            <a:gdLst/>
            <a:ahLst/>
            <a:cxnLst/>
            <a:rect l="l" t="t" r="r" b="b"/>
            <a:pathLst>
              <a:path w="5355980" h="2956501">
                <a:moveTo>
                  <a:pt x="0" y="0"/>
                </a:moveTo>
                <a:lnTo>
                  <a:pt x="5355979" y="0"/>
                </a:lnTo>
                <a:lnTo>
                  <a:pt x="5355979" y="2956501"/>
                </a:lnTo>
                <a:lnTo>
                  <a:pt x="0" y="29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172061" y="980635"/>
            <a:ext cx="1718913" cy="1206364"/>
          </a:xfrm>
          <a:custGeom>
            <a:avLst/>
            <a:gdLst/>
            <a:ahLst/>
            <a:cxnLst/>
            <a:rect l="l" t="t" r="r" b="b"/>
            <a:pathLst>
              <a:path w="1718913" h="1206364">
                <a:moveTo>
                  <a:pt x="0" y="0"/>
                </a:moveTo>
                <a:lnTo>
                  <a:pt x="1718913" y="0"/>
                </a:lnTo>
                <a:lnTo>
                  <a:pt x="1718913" y="1206364"/>
                </a:lnTo>
                <a:lnTo>
                  <a:pt x="0" y="12063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055613">
            <a:off x="13267466" y="2558054"/>
            <a:ext cx="1528103" cy="431689"/>
          </a:xfrm>
          <a:custGeom>
            <a:avLst/>
            <a:gdLst/>
            <a:ahLst/>
            <a:cxnLst/>
            <a:rect l="l" t="t" r="r" b="b"/>
            <a:pathLst>
              <a:path w="1528103" h="431689">
                <a:moveTo>
                  <a:pt x="0" y="0"/>
                </a:moveTo>
                <a:lnTo>
                  <a:pt x="1528103" y="0"/>
                </a:lnTo>
                <a:lnTo>
                  <a:pt x="1528103" y="431689"/>
                </a:lnTo>
                <a:lnTo>
                  <a:pt x="0" y="4316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091201" y="3417389"/>
            <a:ext cx="6025455" cy="239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u="sng">
                <a:solidFill>
                  <a:srgbClr val="FF0013"/>
                </a:solidFill>
                <a:latin typeface="Arimo Bold"/>
                <a:hlinkClick r:id="rId10" tooltip="https://learning-agreement.eu"/>
              </a:rPr>
              <a:t>https://learning-agreement.eu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0013"/>
                </a:solidFill>
                <a:latin typeface="Arimo Bold"/>
              </a:rPr>
              <a:t>Bu siteye giriş yapıyoruz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0013"/>
                </a:solidFill>
                <a:latin typeface="Arimo Bold"/>
              </a:rPr>
              <a:t> ve sağ üstteki Log in’ e 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0013"/>
                </a:solidFill>
                <a:latin typeface="Arimo Bold"/>
              </a:rPr>
              <a:t>tıklıyoruz.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34498" y="512561"/>
            <a:ext cx="14819004" cy="9261878"/>
          </a:xfrm>
          <a:custGeom>
            <a:avLst/>
            <a:gdLst/>
            <a:ahLst/>
            <a:cxnLst/>
            <a:rect l="l" t="t" r="r" b="b"/>
            <a:pathLst>
              <a:path w="14819004" h="9261878">
                <a:moveTo>
                  <a:pt x="0" y="0"/>
                </a:moveTo>
                <a:lnTo>
                  <a:pt x="14819004" y="0"/>
                </a:lnTo>
                <a:lnTo>
                  <a:pt x="14819004" y="9261878"/>
                </a:lnTo>
                <a:lnTo>
                  <a:pt x="0" y="926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4498" y="1028700"/>
            <a:ext cx="14819004" cy="267380"/>
          </a:xfrm>
          <a:custGeom>
            <a:avLst/>
            <a:gdLst/>
            <a:ahLst/>
            <a:cxnLst/>
            <a:rect l="l" t="t" r="r" b="b"/>
            <a:pathLst>
              <a:path w="14819004" h="267380">
                <a:moveTo>
                  <a:pt x="0" y="0"/>
                </a:moveTo>
                <a:lnTo>
                  <a:pt x="14819004" y="0"/>
                </a:lnTo>
                <a:lnTo>
                  <a:pt x="14819004" y="267380"/>
                </a:lnTo>
                <a:lnTo>
                  <a:pt x="0" y="267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2959346"/>
            </a:stretch>
          </a:blipFill>
        </p:spPr>
      </p:sp>
      <p:sp>
        <p:nvSpPr>
          <p:cNvPr id="5" name="Freeform 5"/>
          <p:cNvSpPr/>
          <p:nvPr/>
        </p:nvSpPr>
        <p:spPr>
          <a:xfrm rot="7411387">
            <a:off x="1723862" y="6244248"/>
            <a:ext cx="2042193" cy="576919"/>
          </a:xfrm>
          <a:custGeom>
            <a:avLst/>
            <a:gdLst/>
            <a:ahLst/>
            <a:cxnLst/>
            <a:rect l="l" t="t" r="r" b="b"/>
            <a:pathLst>
              <a:path w="2042193" h="576919">
                <a:moveTo>
                  <a:pt x="0" y="0"/>
                </a:moveTo>
                <a:lnTo>
                  <a:pt x="2042192" y="0"/>
                </a:lnTo>
                <a:lnTo>
                  <a:pt x="2042192" y="576920"/>
                </a:lnTo>
                <a:lnTo>
                  <a:pt x="0" y="5769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060117" y="5831589"/>
            <a:ext cx="3277331" cy="247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2"/>
              </a:lnSpc>
            </a:pPr>
            <a:r>
              <a:rPr lang="en-US" sz="2801">
                <a:solidFill>
                  <a:srgbClr val="FF0013"/>
                </a:solidFill>
                <a:latin typeface="Arimo Bold"/>
              </a:rPr>
              <a:t>Study of Cycle icin:</a:t>
            </a:r>
          </a:p>
          <a:p>
            <a:pPr algn="l">
              <a:lnSpc>
                <a:spcPts val="3922"/>
              </a:lnSpc>
              <a:spcBef>
                <a:spcPct val="0"/>
              </a:spcBef>
            </a:pPr>
            <a:r>
              <a:rPr lang="en-US" sz="2801">
                <a:solidFill>
                  <a:srgbClr val="FF0013"/>
                </a:solidFill>
                <a:latin typeface="Arimo Bold"/>
              </a:rPr>
              <a:t>5: önlisans</a:t>
            </a:r>
          </a:p>
          <a:p>
            <a:pPr algn="l">
              <a:lnSpc>
                <a:spcPts val="3922"/>
              </a:lnSpc>
              <a:spcBef>
                <a:spcPct val="0"/>
              </a:spcBef>
            </a:pPr>
            <a:r>
              <a:rPr lang="en-US" sz="2801">
                <a:solidFill>
                  <a:srgbClr val="FF0013"/>
                </a:solidFill>
                <a:latin typeface="Arimo Bold"/>
              </a:rPr>
              <a:t>6: lisans</a:t>
            </a:r>
          </a:p>
          <a:p>
            <a:pPr algn="l">
              <a:lnSpc>
                <a:spcPts val="3922"/>
              </a:lnSpc>
              <a:spcBef>
                <a:spcPct val="0"/>
              </a:spcBef>
            </a:pPr>
            <a:r>
              <a:rPr lang="en-US" sz="2801">
                <a:solidFill>
                  <a:srgbClr val="FF0013"/>
                </a:solidFill>
                <a:latin typeface="Arimo Bold"/>
              </a:rPr>
              <a:t>7: yüksek lisans</a:t>
            </a:r>
          </a:p>
          <a:p>
            <a:pPr algn="l">
              <a:lnSpc>
                <a:spcPts val="3922"/>
              </a:lnSpc>
              <a:spcBef>
                <a:spcPct val="0"/>
              </a:spcBef>
            </a:pPr>
            <a:r>
              <a:rPr lang="en-US" sz="2801">
                <a:solidFill>
                  <a:srgbClr val="FF0013"/>
                </a:solidFill>
                <a:latin typeface="Arimo Bold"/>
              </a:rPr>
              <a:t>8: doktora seviyesi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051187"/>
            <a:ext cx="6062811" cy="92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54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2454"/>
              </a:lnSpc>
              <a:spcBef>
                <a:spcPct val="0"/>
              </a:spcBef>
            </a:pPr>
            <a:r>
              <a:rPr lang="en-US" sz="1753">
                <a:solidFill>
                  <a:srgbClr val="FF0013"/>
                </a:solidFill>
                <a:latin typeface="Arimo Bold"/>
              </a:rPr>
              <a:t>Field of education</a:t>
            </a:r>
            <a:r>
              <a:rPr lang="en-US" sz="1753" u="sng">
                <a:solidFill>
                  <a:srgbClr val="FF0013"/>
                </a:solidFill>
                <a:latin typeface="Arimo Bold"/>
                <a:hlinkClick r:id="rId8" tooltip="https://disiliskilerkoord.firat.edu.tr/subdomain_files/disiliskilerkoord.firat.edu.tr/files/211/ISCED-Fields-of-Education-and-Training-.pdf"/>
              </a:rPr>
              <a:t> ISCED koduna</a:t>
            </a:r>
            <a:r>
              <a:rPr lang="en-US" sz="1753">
                <a:solidFill>
                  <a:srgbClr val="FF0013"/>
                </a:solidFill>
                <a:latin typeface="Arimo Bold"/>
              </a:rPr>
              <a:t> uygun girilmeli.</a:t>
            </a:r>
          </a:p>
          <a:p>
            <a:pPr algn="ctr">
              <a:lnSpc>
                <a:spcPts val="2454"/>
              </a:lnSpc>
              <a:spcBef>
                <a:spcPct val="0"/>
              </a:spcBef>
            </a:pPr>
            <a:r>
              <a:rPr lang="en-US" sz="1753">
                <a:solidFill>
                  <a:srgbClr val="FF0013"/>
                </a:solidFill>
                <a:latin typeface="Arimo Bold"/>
              </a:rPr>
              <a:t>(ISCED kodu için altı çizgili olan yere tıklamanız yeterlidir.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9528" y="609455"/>
            <a:ext cx="14508945" cy="9068090"/>
          </a:xfrm>
          <a:custGeom>
            <a:avLst/>
            <a:gdLst/>
            <a:ahLst/>
            <a:cxnLst/>
            <a:rect l="l" t="t" r="r" b="b"/>
            <a:pathLst>
              <a:path w="14508945" h="9068090">
                <a:moveTo>
                  <a:pt x="0" y="0"/>
                </a:moveTo>
                <a:lnTo>
                  <a:pt x="14508944" y="0"/>
                </a:lnTo>
                <a:lnTo>
                  <a:pt x="14508944" y="9068090"/>
                </a:lnTo>
                <a:lnTo>
                  <a:pt x="0" y="90680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946162">
            <a:off x="925110" y="7787511"/>
            <a:ext cx="2855191" cy="806591"/>
          </a:xfrm>
          <a:custGeom>
            <a:avLst/>
            <a:gdLst/>
            <a:ahLst/>
            <a:cxnLst/>
            <a:rect l="l" t="t" r="r" b="b"/>
            <a:pathLst>
              <a:path w="2855191" h="806591">
                <a:moveTo>
                  <a:pt x="0" y="0"/>
                </a:moveTo>
                <a:lnTo>
                  <a:pt x="2855191" y="0"/>
                </a:lnTo>
                <a:lnTo>
                  <a:pt x="2855191" y="806592"/>
                </a:lnTo>
                <a:lnTo>
                  <a:pt x="0" y="8065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24083" y="6148025"/>
            <a:ext cx="9194155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0013"/>
                </a:solidFill>
                <a:latin typeface="Arimo Bold"/>
              </a:rPr>
              <a:t>Gelen ekranda Create New butonuna tıklayın.</a:t>
            </a:r>
          </a:p>
        </p:txBody>
      </p:sp>
      <p:sp>
        <p:nvSpPr>
          <p:cNvPr id="5" name="Freeform 5"/>
          <p:cNvSpPr/>
          <p:nvPr/>
        </p:nvSpPr>
        <p:spPr>
          <a:xfrm>
            <a:off x="1812013" y="1151164"/>
            <a:ext cx="14663974" cy="264583"/>
          </a:xfrm>
          <a:custGeom>
            <a:avLst/>
            <a:gdLst/>
            <a:ahLst/>
            <a:cxnLst/>
            <a:rect l="l" t="t" r="r" b="b"/>
            <a:pathLst>
              <a:path w="14663974" h="264583">
                <a:moveTo>
                  <a:pt x="0" y="0"/>
                </a:moveTo>
                <a:lnTo>
                  <a:pt x="14663974" y="0"/>
                </a:lnTo>
                <a:lnTo>
                  <a:pt x="14663974" y="264583"/>
                </a:lnTo>
                <a:lnTo>
                  <a:pt x="0" y="2645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b="-295934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34498" y="514350"/>
            <a:ext cx="14813280" cy="9258300"/>
          </a:xfrm>
          <a:custGeom>
            <a:avLst/>
            <a:gdLst/>
            <a:ahLst/>
            <a:cxnLst/>
            <a:rect l="l" t="t" r="r" b="b"/>
            <a:pathLst>
              <a:path w="14813280" h="9258300">
                <a:moveTo>
                  <a:pt x="0" y="0"/>
                </a:moveTo>
                <a:lnTo>
                  <a:pt x="14813280" y="0"/>
                </a:lnTo>
                <a:lnTo>
                  <a:pt x="14813280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34498" y="1028700"/>
            <a:ext cx="14819004" cy="267380"/>
          </a:xfrm>
          <a:custGeom>
            <a:avLst/>
            <a:gdLst/>
            <a:ahLst/>
            <a:cxnLst/>
            <a:rect l="l" t="t" r="r" b="b"/>
            <a:pathLst>
              <a:path w="14819004" h="267380">
                <a:moveTo>
                  <a:pt x="0" y="0"/>
                </a:moveTo>
                <a:lnTo>
                  <a:pt x="14819004" y="0"/>
                </a:lnTo>
                <a:lnTo>
                  <a:pt x="14819004" y="267380"/>
                </a:lnTo>
                <a:lnTo>
                  <a:pt x="0" y="267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295934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31630" y="3911236"/>
            <a:ext cx="1755817" cy="1232264"/>
          </a:xfrm>
          <a:custGeom>
            <a:avLst/>
            <a:gdLst/>
            <a:ahLst/>
            <a:cxnLst/>
            <a:rect l="l" t="t" r="r" b="b"/>
            <a:pathLst>
              <a:path w="1755817" h="1232264">
                <a:moveTo>
                  <a:pt x="0" y="0"/>
                </a:moveTo>
                <a:lnTo>
                  <a:pt x="1755817" y="0"/>
                </a:lnTo>
                <a:lnTo>
                  <a:pt x="1755817" y="1232264"/>
                </a:lnTo>
                <a:lnTo>
                  <a:pt x="0" y="12322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576908" y="2166756"/>
            <a:ext cx="9704933" cy="280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0013"/>
                </a:solidFill>
                <a:latin typeface="Arimo Bold"/>
              </a:rPr>
              <a:t>1 veya 2 dönem için hareketlilik yapacaksanız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0013"/>
                </a:solidFill>
                <a:latin typeface="Arimo Bold"/>
              </a:rPr>
              <a:t> Semester mobility seçeneğini seçiniz.</a:t>
            </a:r>
          </a:p>
          <a:p>
            <a:pPr algn="ctr">
              <a:lnSpc>
                <a:spcPts val="12880"/>
              </a:lnSpc>
            </a:pPr>
            <a:endParaRPr lang="en-US" sz="3500">
              <a:solidFill>
                <a:srgbClr val="FF0013"/>
              </a:solidFill>
              <a:latin typeface="Arimo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0"/>
            <a:ext cx="16459200" cy="10287000"/>
          </a:xfrm>
          <a:custGeom>
            <a:avLst/>
            <a:gdLst/>
            <a:ahLst/>
            <a:cxnLst/>
            <a:rect l="l" t="t" r="r" b="b"/>
            <a:pathLst>
              <a:path w="16459200" h="10287000">
                <a:moveTo>
                  <a:pt x="0" y="0"/>
                </a:moveTo>
                <a:lnTo>
                  <a:pt x="16459200" y="0"/>
                </a:lnTo>
                <a:lnTo>
                  <a:pt x="164592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491523"/>
            <a:ext cx="16459200" cy="396343"/>
          </a:xfrm>
          <a:custGeom>
            <a:avLst/>
            <a:gdLst/>
            <a:ahLst/>
            <a:cxnLst/>
            <a:rect l="l" t="t" r="r" b="b"/>
            <a:pathLst>
              <a:path w="16459200" h="396343">
                <a:moveTo>
                  <a:pt x="0" y="0"/>
                </a:moveTo>
                <a:lnTo>
                  <a:pt x="16459200" y="0"/>
                </a:lnTo>
                <a:lnTo>
                  <a:pt x="16459200" y="396343"/>
                </a:lnTo>
                <a:lnTo>
                  <a:pt x="0" y="3963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219232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430430" y="3319120"/>
            <a:ext cx="1793284" cy="423867"/>
          </a:xfrm>
          <a:custGeom>
            <a:avLst/>
            <a:gdLst/>
            <a:ahLst/>
            <a:cxnLst/>
            <a:rect l="l" t="t" r="r" b="b"/>
            <a:pathLst>
              <a:path w="1793284" h="423867">
                <a:moveTo>
                  <a:pt x="0" y="0"/>
                </a:moveTo>
                <a:lnTo>
                  <a:pt x="1793283" y="0"/>
                </a:lnTo>
                <a:lnTo>
                  <a:pt x="1793283" y="423867"/>
                </a:lnTo>
                <a:lnTo>
                  <a:pt x="0" y="4238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85501" y="4267538"/>
            <a:ext cx="1793284" cy="423867"/>
          </a:xfrm>
          <a:custGeom>
            <a:avLst/>
            <a:gdLst/>
            <a:ahLst/>
            <a:cxnLst/>
            <a:rect l="l" t="t" r="r" b="b"/>
            <a:pathLst>
              <a:path w="1793284" h="423867">
                <a:moveTo>
                  <a:pt x="0" y="0"/>
                </a:moveTo>
                <a:lnTo>
                  <a:pt x="1793284" y="0"/>
                </a:lnTo>
                <a:lnTo>
                  <a:pt x="1793284" y="423867"/>
                </a:lnTo>
                <a:lnTo>
                  <a:pt x="0" y="4238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30430" y="5215280"/>
            <a:ext cx="1793284" cy="423867"/>
          </a:xfrm>
          <a:custGeom>
            <a:avLst/>
            <a:gdLst/>
            <a:ahLst/>
            <a:cxnLst/>
            <a:rect l="l" t="t" r="r" b="b"/>
            <a:pathLst>
              <a:path w="1793284" h="423867">
                <a:moveTo>
                  <a:pt x="0" y="0"/>
                </a:moveTo>
                <a:lnTo>
                  <a:pt x="1793283" y="0"/>
                </a:lnTo>
                <a:lnTo>
                  <a:pt x="1793283" y="423867"/>
                </a:lnTo>
                <a:lnTo>
                  <a:pt x="0" y="4238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757751" y="3319120"/>
            <a:ext cx="1793284" cy="423867"/>
          </a:xfrm>
          <a:custGeom>
            <a:avLst/>
            <a:gdLst/>
            <a:ahLst/>
            <a:cxnLst/>
            <a:rect l="l" t="t" r="r" b="b"/>
            <a:pathLst>
              <a:path w="1793284" h="423867">
                <a:moveTo>
                  <a:pt x="0" y="0"/>
                </a:moveTo>
                <a:lnTo>
                  <a:pt x="1793284" y="0"/>
                </a:lnTo>
                <a:lnTo>
                  <a:pt x="1793284" y="423867"/>
                </a:lnTo>
                <a:lnTo>
                  <a:pt x="0" y="4238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116227" y="7723051"/>
            <a:ext cx="4625072" cy="1114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2"/>
              </a:lnSpc>
              <a:spcBef>
                <a:spcPct val="0"/>
              </a:spcBef>
            </a:pPr>
            <a:r>
              <a:rPr lang="en-US" sz="2115">
                <a:solidFill>
                  <a:srgbClr val="FF0013"/>
                </a:solidFill>
                <a:latin typeface="Arimo Bold"/>
              </a:rPr>
              <a:t>Sadece akademik yıl ve </a:t>
            </a:r>
          </a:p>
          <a:p>
            <a:pPr algn="ctr">
              <a:lnSpc>
                <a:spcPts val="2962"/>
              </a:lnSpc>
              <a:spcBef>
                <a:spcPct val="0"/>
              </a:spcBef>
            </a:pPr>
            <a:r>
              <a:rPr lang="en-US" sz="2115">
                <a:solidFill>
                  <a:srgbClr val="FF0013"/>
                </a:solidFill>
                <a:latin typeface="Arimo Bold"/>
              </a:rPr>
              <a:t>Field of Education Comment </a:t>
            </a:r>
          </a:p>
          <a:p>
            <a:pPr algn="ctr">
              <a:lnSpc>
                <a:spcPts val="2962"/>
              </a:lnSpc>
              <a:spcBef>
                <a:spcPct val="0"/>
              </a:spcBef>
            </a:pPr>
            <a:r>
              <a:rPr lang="en-US" sz="2115">
                <a:solidFill>
                  <a:srgbClr val="FF0013"/>
                </a:solidFill>
                <a:latin typeface="Arimo Bold"/>
              </a:rPr>
              <a:t>kısmını doldurmanız gerekmektedir.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19600" y="924275"/>
            <a:ext cx="12690977" cy="7931861"/>
          </a:xfrm>
          <a:custGeom>
            <a:avLst/>
            <a:gdLst/>
            <a:ahLst/>
            <a:cxnLst/>
            <a:rect l="l" t="t" r="r" b="b"/>
            <a:pathLst>
              <a:path w="12690977" h="7931861">
                <a:moveTo>
                  <a:pt x="0" y="0"/>
                </a:moveTo>
                <a:lnTo>
                  <a:pt x="12690977" y="0"/>
                </a:lnTo>
                <a:lnTo>
                  <a:pt x="12690977" y="7931861"/>
                </a:lnTo>
                <a:lnTo>
                  <a:pt x="0" y="7931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14696" y="1364934"/>
            <a:ext cx="12695881" cy="229073"/>
          </a:xfrm>
          <a:custGeom>
            <a:avLst/>
            <a:gdLst/>
            <a:ahLst/>
            <a:cxnLst/>
            <a:rect l="l" t="t" r="r" b="b"/>
            <a:pathLst>
              <a:path w="12695881" h="229073">
                <a:moveTo>
                  <a:pt x="0" y="0"/>
                </a:moveTo>
                <a:lnTo>
                  <a:pt x="12695881" y="0"/>
                </a:lnTo>
                <a:lnTo>
                  <a:pt x="12695881" y="229073"/>
                </a:lnTo>
                <a:lnTo>
                  <a:pt x="0" y="2290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295934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971641" y="5955403"/>
            <a:ext cx="4588627" cy="2532922"/>
          </a:xfrm>
          <a:custGeom>
            <a:avLst/>
            <a:gdLst/>
            <a:ahLst/>
            <a:cxnLst/>
            <a:rect l="l" t="t" r="r" b="b"/>
            <a:pathLst>
              <a:path w="4588627" h="2532922">
                <a:moveTo>
                  <a:pt x="0" y="0"/>
                </a:moveTo>
                <a:lnTo>
                  <a:pt x="4588627" y="0"/>
                </a:lnTo>
                <a:lnTo>
                  <a:pt x="4588627" y="2532922"/>
                </a:lnTo>
                <a:lnTo>
                  <a:pt x="0" y="25329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2677548"/>
            <a:ext cx="5447289" cy="5977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8"/>
              </a:lnSpc>
              <a:spcBef>
                <a:spcPct val="0"/>
              </a:spcBef>
            </a:pPr>
            <a:r>
              <a:rPr lang="en-US" sz="2827">
                <a:solidFill>
                  <a:srgbClr val="FF0013"/>
                </a:solidFill>
                <a:latin typeface="Arimo Bold"/>
              </a:rPr>
              <a:t>Sonraki ekran gönderen kurum </a:t>
            </a:r>
          </a:p>
          <a:p>
            <a:pPr algn="l">
              <a:lnSpc>
                <a:spcPts val="3958"/>
              </a:lnSpc>
              <a:spcBef>
                <a:spcPct val="0"/>
              </a:spcBef>
            </a:pPr>
            <a:r>
              <a:rPr lang="en-US" sz="2827">
                <a:solidFill>
                  <a:srgbClr val="FF0013"/>
                </a:solidFill>
                <a:latin typeface="Arimo Bold"/>
              </a:rPr>
              <a:t>bilgilerini içeriyor. </a:t>
            </a:r>
          </a:p>
          <a:p>
            <a:pPr algn="l">
              <a:lnSpc>
                <a:spcPts val="3958"/>
              </a:lnSpc>
              <a:spcBef>
                <a:spcPct val="0"/>
              </a:spcBef>
            </a:pPr>
            <a:r>
              <a:rPr lang="en-US" sz="2827">
                <a:solidFill>
                  <a:srgbClr val="FF0013"/>
                </a:solidFill>
                <a:latin typeface="Arimo Bold"/>
              </a:rPr>
              <a:t>Ülke ve üniversite adı yazınca</a:t>
            </a:r>
          </a:p>
          <a:p>
            <a:pPr algn="l">
              <a:lnSpc>
                <a:spcPts val="3958"/>
              </a:lnSpc>
              <a:spcBef>
                <a:spcPct val="0"/>
              </a:spcBef>
            </a:pPr>
            <a:r>
              <a:rPr lang="en-US" sz="2827">
                <a:solidFill>
                  <a:srgbClr val="FF0013"/>
                </a:solidFill>
                <a:latin typeface="Arimo Bold"/>
              </a:rPr>
              <a:t> listeden çıkmaktadır.</a:t>
            </a:r>
          </a:p>
          <a:p>
            <a:pPr algn="l">
              <a:lnSpc>
                <a:spcPts val="3958"/>
              </a:lnSpc>
              <a:spcBef>
                <a:spcPct val="0"/>
              </a:spcBef>
            </a:pPr>
            <a:r>
              <a:rPr lang="en-US" sz="2827">
                <a:solidFill>
                  <a:srgbClr val="FF0013"/>
                </a:solidFill>
                <a:latin typeface="Arimo Bold"/>
              </a:rPr>
              <a:t>Fakülte/bölüm elle yazılmalıdır.</a:t>
            </a:r>
          </a:p>
          <a:p>
            <a:pPr algn="l">
              <a:lnSpc>
                <a:spcPts val="3958"/>
              </a:lnSpc>
              <a:spcBef>
                <a:spcPct val="0"/>
              </a:spcBef>
            </a:pPr>
            <a:endParaRPr lang="en-US" sz="2827">
              <a:solidFill>
                <a:srgbClr val="FF0013"/>
              </a:solidFill>
              <a:latin typeface="Arimo Bold"/>
            </a:endParaRPr>
          </a:p>
          <a:p>
            <a:pPr algn="l">
              <a:lnSpc>
                <a:spcPts val="3958"/>
              </a:lnSpc>
              <a:spcBef>
                <a:spcPct val="0"/>
              </a:spcBef>
            </a:pPr>
            <a:r>
              <a:rPr lang="en-US" sz="2827">
                <a:solidFill>
                  <a:srgbClr val="FF0013"/>
                </a:solidFill>
                <a:latin typeface="Arimo Bold"/>
              </a:rPr>
              <a:t>Gönderen sorumlu kişi kısmına </a:t>
            </a:r>
          </a:p>
          <a:p>
            <a:pPr algn="l">
              <a:lnSpc>
                <a:spcPts val="3958"/>
              </a:lnSpc>
              <a:spcBef>
                <a:spcPct val="0"/>
              </a:spcBef>
            </a:pPr>
            <a:r>
              <a:rPr lang="en-US" sz="2827">
                <a:solidFill>
                  <a:srgbClr val="FF0013"/>
                </a:solidFill>
                <a:latin typeface="Arimo Bold"/>
              </a:rPr>
              <a:t>bölüm koordinatörünüzün</a:t>
            </a:r>
          </a:p>
          <a:p>
            <a:pPr algn="l">
              <a:lnSpc>
                <a:spcPts val="3958"/>
              </a:lnSpc>
              <a:spcBef>
                <a:spcPct val="0"/>
              </a:spcBef>
            </a:pPr>
            <a:r>
              <a:rPr lang="en-US" sz="2827">
                <a:solidFill>
                  <a:srgbClr val="FF0013"/>
                </a:solidFill>
                <a:latin typeface="Arimo Bold"/>
              </a:rPr>
              <a:t> bilgilerini, administrative </a:t>
            </a:r>
          </a:p>
          <a:p>
            <a:pPr algn="l">
              <a:lnSpc>
                <a:spcPts val="3958"/>
              </a:lnSpc>
              <a:spcBef>
                <a:spcPct val="0"/>
              </a:spcBef>
            </a:pPr>
            <a:r>
              <a:rPr lang="en-US" sz="2827">
                <a:solidFill>
                  <a:srgbClr val="FF0013"/>
                </a:solidFill>
                <a:latin typeface="Arimo Bold"/>
              </a:rPr>
              <a:t>contact person kısmına kurum</a:t>
            </a:r>
          </a:p>
          <a:p>
            <a:pPr algn="l">
              <a:lnSpc>
                <a:spcPts val="3958"/>
              </a:lnSpc>
              <a:spcBef>
                <a:spcPct val="0"/>
              </a:spcBef>
            </a:pPr>
            <a:r>
              <a:rPr lang="en-US" sz="2827">
                <a:solidFill>
                  <a:srgbClr val="FF0013"/>
                </a:solidFill>
                <a:latin typeface="Arimo Bold"/>
              </a:rPr>
              <a:t> koordinatörü bilgileri girilmeli.</a:t>
            </a:r>
          </a:p>
          <a:p>
            <a:pPr algn="l">
              <a:lnSpc>
                <a:spcPts val="3958"/>
              </a:lnSpc>
              <a:spcBef>
                <a:spcPct val="0"/>
              </a:spcBef>
            </a:pPr>
            <a:endParaRPr lang="en-US" sz="2827">
              <a:solidFill>
                <a:srgbClr val="FF0013"/>
              </a:solidFill>
              <a:latin typeface="Arimo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308702" y="5888728"/>
            <a:ext cx="5101112" cy="307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8"/>
              </a:lnSpc>
              <a:spcBef>
                <a:spcPct val="0"/>
              </a:spcBef>
            </a:pPr>
            <a:r>
              <a:rPr lang="en-US" sz="2912">
                <a:solidFill>
                  <a:srgbClr val="FF0013"/>
                </a:solidFill>
                <a:latin typeface="Arimo Bold"/>
              </a:rPr>
              <a:t>Sağdaki kurum koordinatörü </a:t>
            </a:r>
          </a:p>
          <a:p>
            <a:pPr algn="l">
              <a:lnSpc>
                <a:spcPts val="4078"/>
              </a:lnSpc>
              <a:spcBef>
                <a:spcPct val="0"/>
              </a:spcBef>
            </a:pPr>
            <a:r>
              <a:rPr lang="en-US" sz="2912">
                <a:solidFill>
                  <a:srgbClr val="FF0013"/>
                </a:solidFill>
                <a:latin typeface="Arimo Bold"/>
              </a:rPr>
              <a:t>Esther Chantal Halavurt’tur.</a:t>
            </a:r>
          </a:p>
          <a:p>
            <a:pPr algn="l">
              <a:lnSpc>
                <a:spcPts val="4078"/>
              </a:lnSpc>
              <a:spcBef>
                <a:spcPct val="0"/>
              </a:spcBef>
            </a:pPr>
            <a:r>
              <a:rPr lang="en-US" sz="2912">
                <a:solidFill>
                  <a:srgbClr val="FF0013"/>
                </a:solidFill>
                <a:latin typeface="Arimo Bold"/>
              </a:rPr>
              <a:t> Sadece bölüm koordinatörü </a:t>
            </a:r>
          </a:p>
          <a:p>
            <a:pPr algn="l">
              <a:lnSpc>
                <a:spcPts val="4078"/>
              </a:lnSpc>
              <a:spcBef>
                <a:spcPct val="0"/>
              </a:spcBef>
            </a:pPr>
            <a:r>
              <a:rPr lang="en-US" sz="2912">
                <a:solidFill>
                  <a:srgbClr val="FF0013"/>
                </a:solidFill>
                <a:latin typeface="Arimo Bold"/>
              </a:rPr>
              <a:t>bilgilerini kendiniz yazınız.</a:t>
            </a:r>
          </a:p>
          <a:p>
            <a:pPr algn="l">
              <a:lnSpc>
                <a:spcPts val="4078"/>
              </a:lnSpc>
              <a:spcBef>
                <a:spcPct val="0"/>
              </a:spcBef>
            </a:pPr>
            <a:r>
              <a:rPr lang="en-US" sz="2912">
                <a:solidFill>
                  <a:srgbClr val="FF0013"/>
                </a:solidFill>
                <a:latin typeface="Arimo Bold"/>
              </a:rPr>
              <a:t>E-postalar kurumsal  </a:t>
            </a:r>
          </a:p>
          <a:p>
            <a:pPr algn="l">
              <a:lnSpc>
                <a:spcPts val="4078"/>
              </a:lnSpc>
              <a:spcBef>
                <a:spcPct val="0"/>
              </a:spcBef>
            </a:pPr>
            <a:r>
              <a:rPr lang="en-US" sz="2912">
                <a:solidFill>
                  <a:srgbClr val="FF0013"/>
                </a:solidFill>
                <a:latin typeface="Arimo Bold"/>
              </a:rPr>
              <a:t>olmak zorundadır.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0"/>
            <a:ext cx="18311110" cy="10299999"/>
          </a:xfrm>
          <a:custGeom>
            <a:avLst/>
            <a:gdLst/>
            <a:ahLst/>
            <a:cxnLst/>
            <a:rect l="l" t="t" r="r" b="b"/>
            <a:pathLst>
              <a:path w="18311110" h="10299999">
                <a:moveTo>
                  <a:pt x="0" y="0"/>
                </a:moveTo>
                <a:lnTo>
                  <a:pt x="18311110" y="0"/>
                </a:lnTo>
                <a:lnTo>
                  <a:pt x="18311110" y="10299999"/>
                </a:lnTo>
                <a:lnTo>
                  <a:pt x="0" y="102999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958434" flipV="1">
            <a:off x="11100715" y="5032437"/>
            <a:ext cx="1741852" cy="492073"/>
          </a:xfrm>
          <a:custGeom>
            <a:avLst/>
            <a:gdLst/>
            <a:ahLst/>
            <a:cxnLst/>
            <a:rect l="l" t="t" r="r" b="b"/>
            <a:pathLst>
              <a:path w="1741852" h="492073">
                <a:moveTo>
                  <a:pt x="0" y="492074"/>
                </a:moveTo>
                <a:lnTo>
                  <a:pt x="1741852" y="492074"/>
                </a:lnTo>
                <a:lnTo>
                  <a:pt x="1741852" y="0"/>
                </a:lnTo>
                <a:lnTo>
                  <a:pt x="0" y="0"/>
                </a:lnTo>
                <a:lnTo>
                  <a:pt x="0" y="492074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66328" flipH="1">
            <a:off x="6263156" y="5815792"/>
            <a:ext cx="2027881" cy="572876"/>
          </a:xfrm>
          <a:custGeom>
            <a:avLst/>
            <a:gdLst/>
            <a:ahLst/>
            <a:cxnLst/>
            <a:rect l="l" t="t" r="r" b="b"/>
            <a:pathLst>
              <a:path w="2027881" h="572876">
                <a:moveTo>
                  <a:pt x="2027881" y="0"/>
                </a:moveTo>
                <a:lnTo>
                  <a:pt x="0" y="0"/>
                </a:lnTo>
                <a:lnTo>
                  <a:pt x="0" y="572876"/>
                </a:lnTo>
                <a:lnTo>
                  <a:pt x="2027881" y="572876"/>
                </a:lnTo>
                <a:lnTo>
                  <a:pt x="202788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64828" y="1028700"/>
            <a:ext cx="13758344" cy="8598965"/>
          </a:xfrm>
          <a:custGeom>
            <a:avLst/>
            <a:gdLst/>
            <a:ahLst/>
            <a:cxnLst/>
            <a:rect l="l" t="t" r="r" b="b"/>
            <a:pathLst>
              <a:path w="13758344" h="8598965">
                <a:moveTo>
                  <a:pt x="0" y="0"/>
                </a:moveTo>
                <a:lnTo>
                  <a:pt x="13758344" y="0"/>
                </a:lnTo>
                <a:lnTo>
                  <a:pt x="13758344" y="8598965"/>
                </a:lnTo>
                <a:lnTo>
                  <a:pt x="0" y="85989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83636" y="1552880"/>
            <a:ext cx="12586417" cy="225045"/>
          </a:xfrm>
          <a:custGeom>
            <a:avLst/>
            <a:gdLst/>
            <a:ahLst/>
            <a:cxnLst/>
            <a:rect l="l" t="t" r="r" b="b"/>
            <a:pathLst>
              <a:path w="12586417" h="225045">
                <a:moveTo>
                  <a:pt x="0" y="0"/>
                </a:moveTo>
                <a:lnTo>
                  <a:pt x="12586417" y="0"/>
                </a:lnTo>
                <a:lnTo>
                  <a:pt x="12586417" y="225044"/>
                </a:lnTo>
                <a:lnTo>
                  <a:pt x="0" y="225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298725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8882" y="4576400"/>
            <a:ext cx="6216848" cy="239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0013"/>
                </a:solidFill>
                <a:latin typeface="Arimo Bold"/>
              </a:rPr>
              <a:t>Bu kısım karşı tarafın </a:t>
            </a:r>
          </a:p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0013"/>
                </a:solidFill>
                <a:latin typeface="Arimo Bold"/>
              </a:rPr>
              <a:t>bilgilerini içeriyor.Gideceğiniz </a:t>
            </a:r>
          </a:p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0013"/>
                </a:solidFill>
                <a:latin typeface="Arimo Bold"/>
              </a:rPr>
              <a:t>üniversitenin bilgilerine </a:t>
            </a:r>
          </a:p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0013"/>
                </a:solidFill>
                <a:latin typeface="Arimo Bold"/>
              </a:rPr>
              <a:t>göre doldurunuz. 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4307" y="767695"/>
            <a:ext cx="14002576" cy="8751610"/>
          </a:xfrm>
          <a:custGeom>
            <a:avLst/>
            <a:gdLst/>
            <a:ahLst/>
            <a:cxnLst/>
            <a:rect l="l" t="t" r="r" b="b"/>
            <a:pathLst>
              <a:path w="14002576" h="8751610">
                <a:moveTo>
                  <a:pt x="0" y="0"/>
                </a:moveTo>
                <a:lnTo>
                  <a:pt x="14002576" y="0"/>
                </a:lnTo>
                <a:lnTo>
                  <a:pt x="14002576" y="8751610"/>
                </a:lnTo>
                <a:lnTo>
                  <a:pt x="0" y="87516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04307" y="1331250"/>
            <a:ext cx="13620898" cy="209759"/>
          </a:xfrm>
          <a:custGeom>
            <a:avLst/>
            <a:gdLst/>
            <a:ahLst/>
            <a:cxnLst/>
            <a:rect l="l" t="t" r="r" b="b"/>
            <a:pathLst>
              <a:path w="13620898" h="209759">
                <a:moveTo>
                  <a:pt x="0" y="0"/>
                </a:moveTo>
                <a:lnTo>
                  <a:pt x="13620898" y="0"/>
                </a:lnTo>
                <a:lnTo>
                  <a:pt x="13620898" y="209759"/>
                </a:lnTo>
                <a:lnTo>
                  <a:pt x="0" y="2097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348446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77644" y="3490316"/>
            <a:ext cx="4461031" cy="2996125"/>
          </a:xfrm>
          <a:custGeom>
            <a:avLst/>
            <a:gdLst/>
            <a:ahLst/>
            <a:cxnLst/>
            <a:rect l="l" t="t" r="r" b="b"/>
            <a:pathLst>
              <a:path w="4461031" h="2996125">
                <a:moveTo>
                  <a:pt x="0" y="0"/>
                </a:moveTo>
                <a:lnTo>
                  <a:pt x="4461031" y="0"/>
                </a:lnTo>
                <a:lnTo>
                  <a:pt x="4461031" y="2996125"/>
                </a:lnTo>
                <a:lnTo>
                  <a:pt x="0" y="29961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V="1">
            <a:off x="10238675" y="3490316"/>
            <a:ext cx="2202835" cy="622301"/>
          </a:xfrm>
          <a:custGeom>
            <a:avLst/>
            <a:gdLst/>
            <a:ahLst/>
            <a:cxnLst/>
            <a:rect l="l" t="t" r="r" b="b"/>
            <a:pathLst>
              <a:path w="2202835" h="622301">
                <a:moveTo>
                  <a:pt x="0" y="622301"/>
                </a:moveTo>
                <a:lnTo>
                  <a:pt x="2202835" y="622301"/>
                </a:lnTo>
                <a:lnTo>
                  <a:pt x="2202835" y="0"/>
                </a:lnTo>
                <a:lnTo>
                  <a:pt x="0" y="0"/>
                </a:lnTo>
                <a:lnTo>
                  <a:pt x="0" y="62230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118628" y="4331154"/>
            <a:ext cx="6169372" cy="3599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0013"/>
                </a:solidFill>
                <a:latin typeface="Arimo Bold"/>
              </a:rPr>
              <a:t>A Tablosunda gelen ekrana</a:t>
            </a:r>
          </a:p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0013"/>
                </a:solidFill>
                <a:latin typeface="Arimo Bold"/>
              </a:rPr>
              <a:t>dersleri kırmızı butona tıklayıp</a:t>
            </a:r>
          </a:p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0013"/>
                </a:solidFill>
                <a:latin typeface="Arimo Bold"/>
              </a:rPr>
              <a:t>tek tek ekleyebilirsiniz. </a:t>
            </a:r>
          </a:p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0013"/>
                </a:solidFill>
                <a:latin typeface="Arimo Bold"/>
              </a:rPr>
              <a:t>Bu ekran karşı taraftan</a:t>
            </a:r>
          </a:p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0013"/>
                </a:solidFill>
                <a:latin typeface="Arimo Bold"/>
              </a:rPr>
              <a:t>alacağınız </a:t>
            </a:r>
          </a:p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0013"/>
                </a:solidFill>
                <a:latin typeface="Arimo Bold"/>
              </a:rPr>
              <a:t>dersleri içermektedir.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523" y="558781"/>
            <a:ext cx="17678955" cy="8699519"/>
          </a:xfrm>
          <a:custGeom>
            <a:avLst/>
            <a:gdLst/>
            <a:ahLst/>
            <a:cxnLst/>
            <a:rect l="l" t="t" r="r" b="b"/>
            <a:pathLst>
              <a:path w="17678955" h="8699519">
                <a:moveTo>
                  <a:pt x="0" y="0"/>
                </a:moveTo>
                <a:lnTo>
                  <a:pt x="17678954" y="0"/>
                </a:lnTo>
                <a:lnTo>
                  <a:pt x="17678954" y="8699519"/>
                </a:lnTo>
                <a:lnTo>
                  <a:pt x="0" y="86995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057400"/>
            <a:ext cx="4392386" cy="3392261"/>
            <a:chOff x="0" y="0"/>
            <a:chExt cx="1156842" cy="89343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56842" cy="893435"/>
            </a:xfrm>
            <a:custGeom>
              <a:avLst/>
              <a:gdLst/>
              <a:ahLst/>
              <a:cxnLst/>
              <a:rect l="l" t="t" r="r" b="b"/>
              <a:pathLst>
                <a:path w="1156842" h="893435">
                  <a:moveTo>
                    <a:pt x="0" y="0"/>
                  </a:moveTo>
                  <a:lnTo>
                    <a:pt x="1156842" y="0"/>
                  </a:lnTo>
                  <a:lnTo>
                    <a:pt x="1156842" y="893435"/>
                  </a:lnTo>
                  <a:lnTo>
                    <a:pt x="0" y="89343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1156842" cy="9696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22"/>
                </a:lnSpc>
              </a:pPr>
              <a:r>
                <a:rPr lang="en-US" sz="3015">
                  <a:solidFill>
                    <a:srgbClr val="FF0013"/>
                  </a:solidFill>
                  <a:latin typeface="Arimo Bold"/>
                </a:rPr>
                <a:t>Eğer sanal hareketlilik yapacaksanız doldurulacaktır. Yoksa boş geçiniz. 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59768"/>
            <a:ext cx="16342082" cy="8334462"/>
          </a:xfrm>
          <a:custGeom>
            <a:avLst/>
            <a:gdLst/>
            <a:ahLst/>
            <a:cxnLst/>
            <a:rect l="l" t="t" r="r" b="b"/>
            <a:pathLst>
              <a:path w="16342082" h="8334462">
                <a:moveTo>
                  <a:pt x="0" y="0"/>
                </a:moveTo>
                <a:lnTo>
                  <a:pt x="16342082" y="0"/>
                </a:lnTo>
                <a:lnTo>
                  <a:pt x="16342082" y="8334462"/>
                </a:lnTo>
                <a:lnTo>
                  <a:pt x="0" y="8334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43075" y="4702629"/>
            <a:ext cx="4167868" cy="3963761"/>
            <a:chOff x="0" y="0"/>
            <a:chExt cx="1097710" cy="10439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7710" cy="1043953"/>
            </a:xfrm>
            <a:custGeom>
              <a:avLst/>
              <a:gdLst/>
              <a:ahLst/>
              <a:cxnLst/>
              <a:rect l="l" t="t" r="r" b="b"/>
              <a:pathLst>
                <a:path w="1097710" h="1043953">
                  <a:moveTo>
                    <a:pt x="0" y="0"/>
                  </a:moveTo>
                  <a:lnTo>
                    <a:pt x="1097710" y="0"/>
                  </a:lnTo>
                  <a:lnTo>
                    <a:pt x="1097710" y="1043953"/>
                  </a:lnTo>
                  <a:lnTo>
                    <a:pt x="0" y="104395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097710" cy="1110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82"/>
                </a:lnSpc>
              </a:pPr>
              <a:r>
                <a:rPr lang="en-US" sz="2915">
                  <a:solidFill>
                    <a:srgbClr val="FF0013"/>
                  </a:solidFill>
                  <a:latin typeface="Arimo Bold"/>
                </a:rPr>
                <a:t>En son adım olarak fareniz ile elektronik imzanızı atınız ve aşağıda kutu içerisinde olan seçeneğe tıklayınız. 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6150697" y="6303086"/>
            <a:ext cx="1930590" cy="1705940"/>
          </a:xfrm>
          <a:custGeom>
            <a:avLst/>
            <a:gdLst/>
            <a:ahLst/>
            <a:cxnLst/>
            <a:rect l="l" t="t" r="r" b="b"/>
            <a:pathLst>
              <a:path w="1930590" h="1705940">
                <a:moveTo>
                  <a:pt x="0" y="0"/>
                </a:moveTo>
                <a:lnTo>
                  <a:pt x="1930591" y="0"/>
                </a:lnTo>
                <a:lnTo>
                  <a:pt x="1930591" y="1705940"/>
                </a:lnTo>
                <a:lnTo>
                  <a:pt x="0" y="17059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755868" flipV="1">
            <a:off x="5331162" y="5029053"/>
            <a:ext cx="2033141" cy="574362"/>
          </a:xfrm>
          <a:custGeom>
            <a:avLst/>
            <a:gdLst/>
            <a:ahLst/>
            <a:cxnLst/>
            <a:rect l="l" t="t" r="r" b="b"/>
            <a:pathLst>
              <a:path w="2033141" h="574362">
                <a:moveTo>
                  <a:pt x="0" y="574362"/>
                </a:moveTo>
                <a:lnTo>
                  <a:pt x="2033141" y="574362"/>
                </a:lnTo>
                <a:lnTo>
                  <a:pt x="2033141" y="0"/>
                </a:lnTo>
                <a:lnTo>
                  <a:pt x="0" y="0"/>
                </a:lnTo>
                <a:lnTo>
                  <a:pt x="0" y="57436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77495" y="419604"/>
            <a:ext cx="15116466" cy="9447791"/>
          </a:xfrm>
          <a:custGeom>
            <a:avLst/>
            <a:gdLst/>
            <a:ahLst/>
            <a:cxnLst/>
            <a:rect l="l" t="t" r="r" b="b"/>
            <a:pathLst>
              <a:path w="15116466" h="9447791">
                <a:moveTo>
                  <a:pt x="0" y="0"/>
                </a:moveTo>
                <a:lnTo>
                  <a:pt x="15116466" y="0"/>
                </a:lnTo>
                <a:lnTo>
                  <a:pt x="15116466" y="9447792"/>
                </a:lnTo>
                <a:lnTo>
                  <a:pt x="0" y="9447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4730680" y="2244337"/>
            <a:ext cx="1528103" cy="431689"/>
          </a:xfrm>
          <a:custGeom>
            <a:avLst/>
            <a:gdLst/>
            <a:ahLst/>
            <a:cxnLst/>
            <a:rect l="l" t="t" r="r" b="b"/>
            <a:pathLst>
              <a:path w="1528103" h="431689">
                <a:moveTo>
                  <a:pt x="0" y="431689"/>
                </a:moveTo>
                <a:lnTo>
                  <a:pt x="1528103" y="431689"/>
                </a:lnTo>
                <a:lnTo>
                  <a:pt x="1528103" y="0"/>
                </a:lnTo>
                <a:lnTo>
                  <a:pt x="0" y="0"/>
                </a:lnTo>
                <a:lnTo>
                  <a:pt x="0" y="43168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344101" y="2813243"/>
            <a:ext cx="2773159" cy="553880"/>
          </a:xfrm>
          <a:custGeom>
            <a:avLst/>
            <a:gdLst/>
            <a:ahLst/>
            <a:cxnLst/>
            <a:rect l="l" t="t" r="r" b="b"/>
            <a:pathLst>
              <a:path w="2773159" h="553880">
                <a:moveTo>
                  <a:pt x="0" y="0"/>
                </a:moveTo>
                <a:lnTo>
                  <a:pt x="2773158" y="0"/>
                </a:lnTo>
                <a:lnTo>
                  <a:pt x="2773158" y="553880"/>
                </a:lnTo>
                <a:lnTo>
                  <a:pt x="0" y="5538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09" r="-34" b="-212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401193" y="2158612"/>
            <a:ext cx="5812185" cy="1199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0013"/>
                </a:solidFill>
                <a:latin typeface="Arimo Bold"/>
              </a:rPr>
              <a:t>Gelen ekranda kutu içindeki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0013"/>
                </a:solidFill>
                <a:latin typeface="Arimo Bold"/>
              </a:rPr>
              <a:t>seçeneğe tıklıyoruz.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0990" y="0"/>
            <a:ext cx="16459200" cy="10287000"/>
          </a:xfrm>
          <a:custGeom>
            <a:avLst/>
            <a:gdLst/>
            <a:ahLst/>
            <a:cxnLst/>
            <a:rect l="l" t="t" r="r" b="b"/>
            <a:pathLst>
              <a:path w="16459200" h="10287000">
                <a:moveTo>
                  <a:pt x="0" y="0"/>
                </a:moveTo>
                <a:lnTo>
                  <a:pt x="16459200" y="0"/>
                </a:lnTo>
                <a:lnTo>
                  <a:pt x="164592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3943985"/>
            <a:ext cx="6677296" cy="179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0013"/>
                </a:solidFill>
                <a:latin typeface="Arimo Bold"/>
              </a:rPr>
              <a:t>Üniversite adımızı boş olan kutucuğa giriyoruz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0013"/>
                </a:solidFill>
                <a:latin typeface="Arimo Bold"/>
              </a:rPr>
              <a:t> ve çıkan seçeneği seçiyoruz.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51564" y="523227"/>
            <a:ext cx="14784873" cy="9240545"/>
          </a:xfrm>
          <a:custGeom>
            <a:avLst/>
            <a:gdLst/>
            <a:ahLst/>
            <a:cxnLst/>
            <a:rect l="l" t="t" r="r" b="b"/>
            <a:pathLst>
              <a:path w="14784873" h="9240545">
                <a:moveTo>
                  <a:pt x="0" y="0"/>
                </a:moveTo>
                <a:lnTo>
                  <a:pt x="14784872" y="0"/>
                </a:lnTo>
                <a:lnTo>
                  <a:pt x="14784872" y="9240546"/>
                </a:lnTo>
                <a:lnTo>
                  <a:pt x="0" y="92405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94768" y="6383133"/>
            <a:ext cx="3903849" cy="2621910"/>
          </a:xfrm>
          <a:custGeom>
            <a:avLst/>
            <a:gdLst/>
            <a:ahLst/>
            <a:cxnLst/>
            <a:rect l="l" t="t" r="r" b="b"/>
            <a:pathLst>
              <a:path w="3903849" h="2621910">
                <a:moveTo>
                  <a:pt x="0" y="0"/>
                </a:moveTo>
                <a:lnTo>
                  <a:pt x="3903850" y="0"/>
                </a:lnTo>
                <a:lnTo>
                  <a:pt x="3903850" y="2621910"/>
                </a:lnTo>
                <a:lnTo>
                  <a:pt x="0" y="26219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99905">
            <a:off x="7857832" y="7414586"/>
            <a:ext cx="3247712" cy="917479"/>
          </a:xfrm>
          <a:custGeom>
            <a:avLst/>
            <a:gdLst/>
            <a:ahLst/>
            <a:cxnLst/>
            <a:rect l="l" t="t" r="r" b="b"/>
            <a:pathLst>
              <a:path w="3247712" h="917479">
                <a:moveTo>
                  <a:pt x="0" y="0"/>
                </a:moveTo>
                <a:lnTo>
                  <a:pt x="3247712" y="0"/>
                </a:lnTo>
                <a:lnTo>
                  <a:pt x="3247712" y="917478"/>
                </a:lnTo>
                <a:lnTo>
                  <a:pt x="0" y="9174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78661" y="4518932"/>
            <a:ext cx="5621536" cy="2655434"/>
          </a:xfrm>
          <a:custGeom>
            <a:avLst/>
            <a:gdLst/>
            <a:ahLst/>
            <a:cxnLst/>
            <a:rect l="l" t="t" r="r" b="b"/>
            <a:pathLst>
              <a:path w="5621536" h="2655434">
                <a:moveTo>
                  <a:pt x="0" y="0"/>
                </a:moveTo>
                <a:lnTo>
                  <a:pt x="5621536" y="0"/>
                </a:lnTo>
                <a:lnTo>
                  <a:pt x="5621536" y="2655434"/>
                </a:lnTo>
                <a:lnTo>
                  <a:pt x="0" y="26554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4104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578661" y="4903992"/>
            <a:ext cx="5621536" cy="179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Arimo Bold"/>
              </a:rPr>
              <a:t>Üniversitenizin size verdiği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Arimo Bold"/>
              </a:rPr>
              <a:t>(OBS Bilgileri)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Arimo Bold"/>
              </a:rPr>
              <a:t>bilgiler ile giriş yapınız.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37360" y="514350"/>
            <a:ext cx="14813280" cy="9258300"/>
          </a:xfrm>
          <a:custGeom>
            <a:avLst/>
            <a:gdLst/>
            <a:ahLst/>
            <a:cxnLst/>
            <a:rect l="l" t="t" r="r" b="b"/>
            <a:pathLst>
              <a:path w="14813280" h="9258300">
                <a:moveTo>
                  <a:pt x="0" y="0"/>
                </a:moveTo>
                <a:lnTo>
                  <a:pt x="14813280" y="0"/>
                </a:lnTo>
                <a:lnTo>
                  <a:pt x="14813280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236573" y="7274888"/>
            <a:ext cx="3941820" cy="1113564"/>
          </a:xfrm>
          <a:custGeom>
            <a:avLst/>
            <a:gdLst/>
            <a:ahLst/>
            <a:cxnLst/>
            <a:rect l="l" t="t" r="r" b="b"/>
            <a:pathLst>
              <a:path w="3941820" h="1113564">
                <a:moveTo>
                  <a:pt x="3941820" y="0"/>
                </a:moveTo>
                <a:lnTo>
                  <a:pt x="0" y="0"/>
                </a:lnTo>
                <a:lnTo>
                  <a:pt x="0" y="1113564"/>
                </a:lnTo>
                <a:lnTo>
                  <a:pt x="3941820" y="1113564"/>
                </a:lnTo>
                <a:lnTo>
                  <a:pt x="39418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8093" y="5885089"/>
            <a:ext cx="5347692" cy="124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0013"/>
                </a:solidFill>
                <a:latin typeface="Arimo Bold"/>
              </a:rPr>
              <a:t>Gelen ekrandan 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0013"/>
                </a:solidFill>
                <a:latin typeface="Arimo Bold"/>
              </a:rPr>
              <a:t>onay butonuna tıklayınız.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0"/>
            <a:ext cx="16459200" cy="10287000"/>
          </a:xfrm>
          <a:custGeom>
            <a:avLst/>
            <a:gdLst/>
            <a:ahLst/>
            <a:cxnLst/>
            <a:rect l="l" t="t" r="r" b="b"/>
            <a:pathLst>
              <a:path w="16459200" h="10287000">
                <a:moveTo>
                  <a:pt x="0" y="0"/>
                </a:moveTo>
                <a:lnTo>
                  <a:pt x="16459200" y="0"/>
                </a:lnTo>
                <a:lnTo>
                  <a:pt x="164592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59040" y="5305515"/>
            <a:ext cx="1505383" cy="1056505"/>
          </a:xfrm>
          <a:custGeom>
            <a:avLst/>
            <a:gdLst/>
            <a:ahLst/>
            <a:cxnLst/>
            <a:rect l="l" t="t" r="r" b="b"/>
            <a:pathLst>
              <a:path w="1505383" h="1056505">
                <a:moveTo>
                  <a:pt x="0" y="0"/>
                </a:moveTo>
                <a:lnTo>
                  <a:pt x="1505383" y="0"/>
                </a:lnTo>
                <a:lnTo>
                  <a:pt x="1505383" y="1056505"/>
                </a:lnTo>
                <a:lnTo>
                  <a:pt x="0" y="10565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5595544" y="4875825"/>
            <a:ext cx="1895042" cy="535349"/>
          </a:xfrm>
          <a:custGeom>
            <a:avLst/>
            <a:gdLst/>
            <a:ahLst/>
            <a:cxnLst/>
            <a:rect l="l" t="t" r="r" b="b"/>
            <a:pathLst>
              <a:path w="1895042" h="535349">
                <a:moveTo>
                  <a:pt x="0" y="535350"/>
                </a:moveTo>
                <a:lnTo>
                  <a:pt x="1895042" y="535350"/>
                </a:lnTo>
                <a:lnTo>
                  <a:pt x="1895042" y="0"/>
                </a:lnTo>
                <a:lnTo>
                  <a:pt x="0" y="0"/>
                </a:lnTo>
                <a:lnTo>
                  <a:pt x="0" y="53535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874904" y="2470481"/>
            <a:ext cx="1668161" cy="394293"/>
          </a:xfrm>
          <a:custGeom>
            <a:avLst/>
            <a:gdLst/>
            <a:ahLst/>
            <a:cxnLst/>
            <a:rect l="l" t="t" r="r" b="b"/>
            <a:pathLst>
              <a:path w="1668161" h="394293">
                <a:moveTo>
                  <a:pt x="0" y="0"/>
                </a:moveTo>
                <a:lnTo>
                  <a:pt x="1668161" y="0"/>
                </a:lnTo>
                <a:lnTo>
                  <a:pt x="1668161" y="394293"/>
                </a:lnTo>
                <a:lnTo>
                  <a:pt x="0" y="3942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196310" y="5419362"/>
            <a:ext cx="11291590" cy="179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0013"/>
                </a:solidFill>
                <a:latin typeface="Arimo Bold"/>
              </a:rPr>
              <a:t>Gelen ekranda ad soyad ve kurumsal e-posta adresinizi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0013"/>
                </a:solidFill>
                <a:latin typeface="Arimo Bold"/>
              </a:rPr>
              <a:t> kontrol edin. Otomatik çıkmıyorsa elle yazın ve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0013"/>
                </a:solidFill>
                <a:latin typeface="Arimo Bold"/>
              </a:rPr>
              <a:t> onay kutucuğunu işaretleyip submit butonuna tıklayın.</a:t>
            </a:r>
          </a:p>
        </p:txBody>
      </p:sp>
      <p:sp>
        <p:nvSpPr>
          <p:cNvPr id="7" name="Freeform 7"/>
          <p:cNvSpPr/>
          <p:nvPr/>
        </p:nvSpPr>
        <p:spPr>
          <a:xfrm>
            <a:off x="4874904" y="3092327"/>
            <a:ext cx="1668161" cy="394293"/>
          </a:xfrm>
          <a:custGeom>
            <a:avLst/>
            <a:gdLst/>
            <a:ahLst/>
            <a:cxnLst/>
            <a:rect l="l" t="t" r="r" b="b"/>
            <a:pathLst>
              <a:path w="1668161" h="394293">
                <a:moveTo>
                  <a:pt x="0" y="0"/>
                </a:moveTo>
                <a:lnTo>
                  <a:pt x="1668161" y="0"/>
                </a:lnTo>
                <a:lnTo>
                  <a:pt x="1668161" y="394293"/>
                </a:lnTo>
                <a:lnTo>
                  <a:pt x="0" y="3942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62230" y="3715220"/>
            <a:ext cx="1793284" cy="423867"/>
          </a:xfrm>
          <a:custGeom>
            <a:avLst/>
            <a:gdLst/>
            <a:ahLst/>
            <a:cxnLst/>
            <a:rect l="l" t="t" r="r" b="b"/>
            <a:pathLst>
              <a:path w="1793284" h="423867">
                <a:moveTo>
                  <a:pt x="0" y="0"/>
                </a:moveTo>
                <a:lnTo>
                  <a:pt x="1793283" y="0"/>
                </a:lnTo>
                <a:lnTo>
                  <a:pt x="1793283" y="423867"/>
                </a:lnTo>
                <a:lnTo>
                  <a:pt x="0" y="4238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5018" y="1285772"/>
            <a:ext cx="17097964" cy="7715456"/>
          </a:xfrm>
          <a:custGeom>
            <a:avLst/>
            <a:gdLst/>
            <a:ahLst/>
            <a:cxnLst/>
            <a:rect l="l" t="t" r="r" b="b"/>
            <a:pathLst>
              <a:path w="17097964" h="7715456">
                <a:moveTo>
                  <a:pt x="0" y="0"/>
                </a:moveTo>
                <a:lnTo>
                  <a:pt x="17097964" y="0"/>
                </a:lnTo>
                <a:lnTo>
                  <a:pt x="17097964" y="7715456"/>
                </a:lnTo>
                <a:lnTo>
                  <a:pt x="0" y="77154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2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98617" y="3359089"/>
            <a:ext cx="5355980" cy="2956501"/>
          </a:xfrm>
          <a:custGeom>
            <a:avLst/>
            <a:gdLst/>
            <a:ahLst/>
            <a:cxnLst/>
            <a:rect l="l" t="t" r="r" b="b"/>
            <a:pathLst>
              <a:path w="5355980" h="2956501">
                <a:moveTo>
                  <a:pt x="0" y="0"/>
                </a:moveTo>
                <a:lnTo>
                  <a:pt x="5355980" y="0"/>
                </a:lnTo>
                <a:lnTo>
                  <a:pt x="5355980" y="2956501"/>
                </a:lnTo>
                <a:lnTo>
                  <a:pt x="0" y="29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13118" y="2682613"/>
            <a:ext cx="2746513" cy="553880"/>
          </a:xfrm>
          <a:custGeom>
            <a:avLst/>
            <a:gdLst/>
            <a:ahLst/>
            <a:cxnLst/>
            <a:rect l="l" t="t" r="r" b="b"/>
            <a:pathLst>
              <a:path w="2746513" h="553880">
                <a:moveTo>
                  <a:pt x="0" y="0"/>
                </a:moveTo>
                <a:lnTo>
                  <a:pt x="2746514" y="0"/>
                </a:lnTo>
                <a:lnTo>
                  <a:pt x="2746514" y="553881"/>
                </a:lnTo>
                <a:lnTo>
                  <a:pt x="0" y="5538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06629" flipV="1">
            <a:off x="6482679" y="2762043"/>
            <a:ext cx="1424281" cy="402359"/>
          </a:xfrm>
          <a:custGeom>
            <a:avLst/>
            <a:gdLst/>
            <a:ahLst/>
            <a:cxnLst/>
            <a:rect l="l" t="t" r="r" b="b"/>
            <a:pathLst>
              <a:path w="1424281" h="402359">
                <a:moveTo>
                  <a:pt x="0" y="402359"/>
                </a:moveTo>
                <a:lnTo>
                  <a:pt x="1424281" y="402359"/>
                </a:lnTo>
                <a:lnTo>
                  <a:pt x="1424281" y="0"/>
                </a:lnTo>
                <a:lnTo>
                  <a:pt x="0" y="0"/>
                </a:lnTo>
                <a:lnTo>
                  <a:pt x="0" y="40235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63729" y="3263839"/>
            <a:ext cx="11569005" cy="124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0013"/>
                </a:solidFill>
                <a:latin typeface="Arimo Bold"/>
              </a:rPr>
              <a:t>Mail’inize doğrulama bağlantısı  gelecek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0013"/>
                </a:solidFill>
                <a:latin typeface="Arimo Bold"/>
              </a:rPr>
              <a:t> eğer e-posta gelmediyse  turuncu seçeneğe tıklayınız.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5058" y="1028700"/>
            <a:ext cx="16997884" cy="7656130"/>
          </a:xfrm>
          <a:custGeom>
            <a:avLst/>
            <a:gdLst/>
            <a:ahLst/>
            <a:cxnLst/>
            <a:rect l="l" t="t" r="r" b="b"/>
            <a:pathLst>
              <a:path w="16997884" h="7656130">
                <a:moveTo>
                  <a:pt x="0" y="0"/>
                </a:moveTo>
                <a:lnTo>
                  <a:pt x="16997884" y="0"/>
                </a:lnTo>
                <a:lnTo>
                  <a:pt x="16997884" y="7656130"/>
                </a:lnTo>
                <a:lnTo>
                  <a:pt x="0" y="76561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968" y="1153205"/>
            <a:ext cx="16651332" cy="8006895"/>
          </a:xfrm>
          <a:custGeom>
            <a:avLst/>
            <a:gdLst/>
            <a:ahLst/>
            <a:cxnLst/>
            <a:rect l="l" t="t" r="r" b="b"/>
            <a:pathLst>
              <a:path w="16651332" h="8006895">
                <a:moveTo>
                  <a:pt x="0" y="0"/>
                </a:moveTo>
                <a:lnTo>
                  <a:pt x="16651332" y="0"/>
                </a:lnTo>
                <a:lnTo>
                  <a:pt x="16651332" y="8006895"/>
                </a:lnTo>
                <a:lnTo>
                  <a:pt x="0" y="80068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050" y="1315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80459" y="2972138"/>
            <a:ext cx="4763541" cy="1125928"/>
          </a:xfrm>
          <a:custGeom>
            <a:avLst/>
            <a:gdLst/>
            <a:ahLst/>
            <a:cxnLst/>
            <a:rect l="l" t="t" r="r" b="b"/>
            <a:pathLst>
              <a:path w="4763541" h="1125928">
                <a:moveTo>
                  <a:pt x="0" y="0"/>
                </a:moveTo>
                <a:lnTo>
                  <a:pt x="4763541" y="0"/>
                </a:lnTo>
                <a:lnTo>
                  <a:pt x="4763541" y="1125928"/>
                </a:lnTo>
                <a:lnTo>
                  <a:pt x="0" y="11259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053778" y="3085239"/>
            <a:ext cx="7364016" cy="124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0013"/>
                </a:solidFill>
                <a:latin typeface="Arimo Bold"/>
              </a:rPr>
              <a:t>Bağlantıya tıkladıktan sonra gelen 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0013"/>
                </a:solidFill>
                <a:latin typeface="Arimo Bold"/>
              </a:rPr>
              <a:t>ekranda yeşil butona tıklayınız.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297</Words>
  <Application>Microsoft Office PowerPoint</Application>
  <PresentationFormat>Özel</PresentationFormat>
  <Paragraphs>63</Paragraphs>
  <Slides>18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22" baseType="lpstr">
      <vt:lpstr>Calibri</vt:lpstr>
      <vt:lpstr>Arimo Bold</vt:lpstr>
      <vt:lpstr>Arial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https://learning-agreement.eu Bu siteye giriş yapıyoruz.</dc:title>
  <dc:creator>Erasmus</dc:creator>
  <cp:lastModifiedBy>Erasmus</cp:lastModifiedBy>
  <cp:revision>2</cp:revision>
  <dcterms:created xsi:type="dcterms:W3CDTF">2006-08-16T00:00:00Z</dcterms:created>
  <dcterms:modified xsi:type="dcterms:W3CDTF">2024-05-14T11:25:21Z</dcterms:modified>
  <dc:identifier>DAGEoCifBYc</dc:identifier>
</cp:coreProperties>
</file>